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4/24/2017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896" y="1402564"/>
            <a:ext cx="7197726" cy="2421464"/>
          </a:xfrm>
        </p:spPr>
        <p:txBody>
          <a:bodyPr>
            <a:normAutofit/>
          </a:bodyPr>
          <a:lstStyle/>
          <a:p>
            <a:r>
              <a:rPr lang="en-US" sz="5400" b="1" dirty="0" smtClean="0"/>
              <a:t>Chapter 20 Notes</a:t>
            </a:r>
            <a:endParaRPr lang="en-US" sz="54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99134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03" y="587829"/>
            <a:ext cx="8660674" cy="769441"/>
          </a:xfrm>
          <a:prstGeom prst="rect">
            <a:avLst/>
          </a:prstGeom>
          <a:noFill/>
        </p:spPr>
        <p:txBody>
          <a:bodyPr wrap="square" rtlCol="0">
            <a:spAutoFit/>
          </a:bodyPr>
          <a:lstStyle/>
          <a:p>
            <a:r>
              <a:rPr lang="en-US" sz="4400" b="1" dirty="0" smtClean="0"/>
              <a:t>The Respiratory System</a:t>
            </a:r>
            <a:endParaRPr lang="en-US" sz="4400" b="1" dirty="0"/>
          </a:p>
        </p:txBody>
      </p:sp>
      <p:sp>
        <p:nvSpPr>
          <p:cNvPr id="3" name="TextBox 2"/>
          <p:cNvSpPr txBox="1"/>
          <p:nvPr/>
        </p:nvSpPr>
        <p:spPr>
          <a:xfrm>
            <a:off x="561703" y="1737360"/>
            <a:ext cx="986245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Breathing and respiration are not the same thing. </a:t>
            </a:r>
          </a:p>
          <a:p>
            <a:pPr marL="285750" indent="-285750">
              <a:buFont typeface="Arial" panose="020B0604020202020204" pitchFamily="34" charset="0"/>
              <a:buChar char="•"/>
            </a:pPr>
            <a:r>
              <a:rPr lang="en-US" sz="2800" dirty="0" smtClean="0"/>
              <a:t>Breathing is the movement of the chest that brings air in and out of the lungs.</a:t>
            </a:r>
          </a:p>
          <a:p>
            <a:pPr marL="285750" indent="-285750">
              <a:buFont typeface="Arial" panose="020B0604020202020204" pitchFamily="34" charset="0"/>
              <a:buChar char="•"/>
            </a:pPr>
            <a:r>
              <a:rPr lang="en-US" sz="2800" dirty="0" smtClean="0"/>
              <a:t>Respiration is the process where the oxygen is used to release energy from the glucose in the cells</a:t>
            </a:r>
            <a:endParaRPr lang="en-US" sz="2800" dirty="0"/>
          </a:p>
        </p:txBody>
      </p:sp>
      <p:pic>
        <p:nvPicPr>
          <p:cNvPr id="4" name="Picture 3" descr="&lt;strong&gt;Lungs&lt;/strong&gt; | Free Stock Photo | Illustration of a pair of &lt;strong&gt;lungs&lt;/strong&gt; | # 151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536" y="4092703"/>
            <a:ext cx="2754727" cy="2723097"/>
          </a:xfrm>
          <a:prstGeom prst="rect">
            <a:avLst/>
          </a:prstGeom>
        </p:spPr>
      </p:pic>
      <p:pic>
        <p:nvPicPr>
          <p:cNvPr id="5" name="Picture 4" descr="Biology. &lt;strong&gt;Respiration&lt;/strong&gt;. N.d. Biology. Biology. Web. 20 Feb.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193" y="4134903"/>
            <a:ext cx="2857500" cy="2571750"/>
          </a:xfrm>
          <a:prstGeom prst="rect">
            <a:avLst/>
          </a:prstGeom>
        </p:spPr>
      </p:pic>
    </p:spTree>
    <p:extLst>
      <p:ext uri="{BB962C8B-B14F-4D97-AF65-F5344CB8AC3E}">
        <p14:creationId xmlns:p14="http://schemas.microsoft.com/office/powerpoint/2010/main" val="3131142774"/>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583" y="548640"/>
            <a:ext cx="8242663" cy="769441"/>
          </a:xfrm>
          <a:prstGeom prst="rect">
            <a:avLst/>
          </a:prstGeom>
          <a:noFill/>
        </p:spPr>
        <p:txBody>
          <a:bodyPr wrap="square" rtlCol="0">
            <a:spAutoFit/>
          </a:bodyPr>
          <a:lstStyle/>
          <a:p>
            <a:r>
              <a:rPr lang="en-US" sz="4400" b="1" dirty="0" smtClean="0"/>
              <a:t>The Respiratory System</a:t>
            </a:r>
            <a:endParaRPr lang="en-US" sz="4400" b="1" dirty="0"/>
          </a:p>
        </p:txBody>
      </p:sp>
      <p:sp>
        <p:nvSpPr>
          <p:cNvPr id="3" name="TextBox 2"/>
          <p:cNvSpPr txBox="1"/>
          <p:nvPr/>
        </p:nvSpPr>
        <p:spPr>
          <a:xfrm>
            <a:off x="418011" y="1854926"/>
            <a:ext cx="1018902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Fine hairs in the nostrils trap dust from the air, the air is moistened and warmed in the nasal cavity.</a:t>
            </a:r>
          </a:p>
          <a:p>
            <a:pPr marL="285750" indent="-285750">
              <a:buFont typeface="Arial" panose="020B0604020202020204" pitchFamily="34" charset="0"/>
              <a:buChar char="•"/>
            </a:pPr>
            <a:r>
              <a:rPr lang="en-US" sz="2800" dirty="0" smtClean="0"/>
              <a:t>Mucus and cilia ( tiny, hair like structures) trap materials not trapped by nasal hairs.</a:t>
            </a:r>
          </a:p>
          <a:p>
            <a:pPr marL="285750" indent="-285750">
              <a:buFont typeface="Arial" panose="020B0604020202020204" pitchFamily="34" charset="0"/>
              <a:buChar char="•"/>
            </a:pPr>
            <a:r>
              <a:rPr lang="en-US" sz="2800" dirty="0" smtClean="0"/>
              <a:t>Bronchioles are the smallest tubes that bronchi branch into that attach to alveoli.</a:t>
            </a:r>
            <a:endParaRPr lang="en-US" sz="2800" dirty="0"/>
          </a:p>
        </p:txBody>
      </p:sp>
      <p:pic>
        <p:nvPicPr>
          <p:cNvPr id="4" name="Picture 3" descr="All trimmed and neat | &lt;strong&gt;Nose&lt;/strong&gt;-&lt;strong&gt;hairs&lt;/strong&gt; can be beautiful.. No? | Eric Ge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858" y="4405449"/>
            <a:ext cx="3074851" cy="2306138"/>
          </a:xfrm>
          <a:prstGeom prst="rect">
            <a:avLst/>
          </a:prstGeom>
        </p:spPr>
      </p:pic>
      <p:pic>
        <p:nvPicPr>
          <p:cNvPr id="5" name="Picture 4" descr="Dott. Francesco Rosso Chinesiologo e Personal Trainer a Udine 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361" y="4405449"/>
            <a:ext cx="2800954" cy="2306138"/>
          </a:xfrm>
          <a:prstGeom prst="rect">
            <a:avLst/>
          </a:prstGeom>
        </p:spPr>
      </p:pic>
    </p:spTree>
    <p:extLst>
      <p:ext uri="{BB962C8B-B14F-4D97-AF65-F5344CB8AC3E}">
        <p14:creationId xmlns:p14="http://schemas.microsoft.com/office/powerpoint/2010/main" val="4075549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143691"/>
            <a:ext cx="9313817" cy="830997"/>
          </a:xfrm>
          <a:prstGeom prst="rect">
            <a:avLst/>
          </a:prstGeom>
          <a:noFill/>
        </p:spPr>
        <p:txBody>
          <a:bodyPr wrap="square" rtlCol="0">
            <a:spAutoFit/>
          </a:bodyPr>
          <a:lstStyle/>
          <a:p>
            <a:r>
              <a:rPr lang="en-US" sz="4800" b="1" dirty="0" smtClean="0"/>
              <a:t>Respiratory Disorders</a:t>
            </a:r>
            <a:endParaRPr lang="en-US" sz="4800" b="1" dirty="0"/>
          </a:p>
        </p:txBody>
      </p:sp>
      <p:sp>
        <p:nvSpPr>
          <p:cNvPr id="3" name="TextBox 2"/>
          <p:cNvSpPr txBox="1"/>
          <p:nvPr/>
        </p:nvSpPr>
        <p:spPr>
          <a:xfrm>
            <a:off x="522515" y="1149532"/>
            <a:ext cx="9940834"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Pneumonia is an infection in the alveoli caused by bacteria, viruses, and other microorganisms.</a:t>
            </a:r>
          </a:p>
          <a:p>
            <a:pPr marL="285750" indent="-285750">
              <a:buFont typeface="Arial" panose="020B0604020202020204" pitchFamily="34" charset="0"/>
              <a:buChar char="•"/>
            </a:pPr>
            <a:r>
              <a:rPr lang="en-US" sz="2400" dirty="0" smtClean="0"/>
              <a:t>Bronchitis is when the bronchial tubes are irritated and swell and too much  mucus is produced.</a:t>
            </a:r>
          </a:p>
          <a:p>
            <a:pPr marL="285750" indent="-285750">
              <a:buFont typeface="Arial" panose="020B0604020202020204" pitchFamily="34" charset="0"/>
              <a:buChar char="•"/>
            </a:pPr>
            <a:r>
              <a:rPr lang="en-US" sz="2400" dirty="0" smtClean="0"/>
              <a:t>Emphysema  is when the alveoli enlarge, become reddened and swollen, causing the walls to break down so the alveoli can’t push the air out and not enough oxygen gets in the blood.</a:t>
            </a:r>
          </a:p>
          <a:p>
            <a:pPr marL="285750" indent="-285750">
              <a:buFont typeface="Arial" panose="020B0604020202020204" pitchFamily="34" charset="0"/>
              <a:buChar char="•"/>
            </a:pPr>
            <a:r>
              <a:rPr lang="en-US" sz="2400" dirty="0" smtClean="0"/>
              <a:t>Emphysema causes a shortness of breath and often leads to heart problems</a:t>
            </a:r>
            <a:r>
              <a:rPr lang="en-US" dirty="0" smtClean="0"/>
              <a:t>.</a:t>
            </a:r>
          </a:p>
          <a:p>
            <a:endParaRPr lang="en-US" dirty="0"/>
          </a:p>
        </p:txBody>
      </p:sp>
      <p:pic>
        <p:nvPicPr>
          <p:cNvPr id="4" name="Picture 3" descr="&lt;strong&gt;pneumonia&lt;/strong&g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98" y="4197469"/>
            <a:ext cx="2680199" cy="2527045"/>
          </a:xfrm>
          <a:prstGeom prst="rect">
            <a:avLst/>
          </a:prstGeom>
        </p:spPr>
      </p:pic>
      <p:pic>
        <p:nvPicPr>
          <p:cNvPr id="5" name="Picture 4" descr="Asthmatic &lt;strong&gt;Bronchitis&lt;/strong&gt; Symptoms and Treatment - Is It Contagio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559" y="4197469"/>
            <a:ext cx="3095897" cy="2476718"/>
          </a:xfrm>
          <a:prstGeom prst="rect">
            <a:avLst/>
          </a:prstGeom>
        </p:spPr>
      </p:pic>
      <p:pic>
        <p:nvPicPr>
          <p:cNvPr id="6" name="Picture 5" descr="File:Blausen 0343 &lt;strong&gt;Emphysema&lt;/strong&g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526" y="4294578"/>
            <a:ext cx="3091406" cy="2379609"/>
          </a:xfrm>
          <a:prstGeom prst="rect">
            <a:avLst/>
          </a:prstGeom>
        </p:spPr>
      </p:pic>
    </p:spTree>
    <p:extLst>
      <p:ext uri="{BB962C8B-B14F-4D97-AF65-F5344CB8AC3E}">
        <p14:creationId xmlns:p14="http://schemas.microsoft.com/office/powerpoint/2010/main" val="286408823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06" y="627017"/>
            <a:ext cx="9209314" cy="830997"/>
          </a:xfrm>
          <a:prstGeom prst="rect">
            <a:avLst/>
          </a:prstGeom>
          <a:noFill/>
        </p:spPr>
        <p:txBody>
          <a:bodyPr wrap="square" rtlCol="0">
            <a:spAutoFit/>
          </a:bodyPr>
          <a:lstStyle/>
          <a:p>
            <a:r>
              <a:rPr lang="en-US" sz="4800" b="1" dirty="0" smtClean="0"/>
              <a:t>Respiratory Disorders</a:t>
            </a:r>
            <a:endParaRPr lang="en-US" sz="4800" b="1" dirty="0"/>
          </a:p>
        </p:txBody>
      </p:sp>
      <p:sp>
        <p:nvSpPr>
          <p:cNvPr id="3" name="TextBox 2"/>
          <p:cNvSpPr txBox="1"/>
          <p:nvPr/>
        </p:nvSpPr>
        <p:spPr>
          <a:xfrm>
            <a:off x="666206" y="1881051"/>
            <a:ext cx="10306594"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Lung Cancer is the third leading cause of death in the U.S. in men and women.</a:t>
            </a:r>
          </a:p>
          <a:p>
            <a:pPr marL="285750" indent="-285750">
              <a:buFont typeface="Arial" panose="020B0604020202020204" pitchFamily="34" charset="0"/>
              <a:buChar char="•"/>
            </a:pPr>
            <a:r>
              <a:rPr lang="en-US" sz="2800" dirty="0" smtClean="0"/>
              <a:t>Carcinogens- substances ( example- cigarette smoke) that can cause and uncontrolled growth of cells (cancer).</a:t>
            </a:r>
          </a:p>
          <a:p>
            <a:pPr marL="285750" indent="-285750">
              <a:buFont typeface="Arial" panose="020B0604020202020204" pitchFamily="34" charset="0"/>
              <a:buChar char="•"/>
            </a:pPr>
            <a:endParaRPr lang="en-US" dirty="0"/>
          </a:p>
        </p:txBody>
      </p:sp>
      <p:pic>
        <p:nvPicPr>
          <p:cNvPr id="4" name="Picture 3" descr="1376346690_&lt;strong&gt;lung_cancer&lt;/strong&g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34" y="3703320"/>
            <a:ext cx="4023360" cy="3017520"/>
          </a:xfrm>
          <a:prstGeom prst="rect">
            <a:avLst/>
          </a:prstGeom>
        </p:spPr>
      </p:pic>
      <p:pic>
        <p:nvPicPr>
          <p:cNvPr id="5" name="Picture 4" descr="Fanatic Cook: Healthy &lt;strong&gt;Lungs&lt;/strong&gt; Vs. &lt;strong&gt;Smoker's&lt;/strong&gt; &lt;strong&gt;Lung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519" y="3703320"/>
            <a:ext cx="5551041" cy="2945674"/>
          </a:xfrm>
          <a:prstGeom prst="rect">
            <a:avLst/>
          </a:prstGeom>
        </p:spPr>
      </p:pic>
    </p:spTree>
    <p:extLst>
      <p:ext uri="{BB962C8B-B14F-4D97-AF65-F5344CB8AC3E}">
        <p14:creationId xmlns:p14="http://schemas.microsoft.com/office/powerpoint/2010/main" val="28405035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365760"/>
            <a:ext cx="8477794" cy="769441"/>
          </a:xfrm>
          <a:prstGeom prst="rect">
            <a:avLst/>
          </a:prstGeom>
          <a:noFill/>
        </p:spPr>
        <p:txBody>
          <a:bodyPr wrap="square" rtlCol="0">
            <a:spAutoFit/>
          </a:bodyPr>
          <a:lstStyle/>
          <a:p>
            <a:r>
              <a:rPr lang="en-US" sz="4400" b="1" dirty="0" smtClean="0"/>
              <a:t>Section 2: The Excretory System</a:t>
            </a:r>
            <a:endParaRPr lang="en-US" sz="4400" b="1" dirty="0"/>
          </a:p>
        </p:txBody>
      </p:sp>
      <p:sp>
        <p:nvSpPr>
          <p:cNvPr id="3" name="TextBox 2"/>
          <p:cNvSpPr txBox="1"/>
          <p:nvPr/>
        </p:nvSpPr>
        <p:spPr>
          <a:xfrm>
            <a:off x="444137" y="1619794"/>
            <a:ext cx="10829109"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Excretory system is responsible for the elimination of wastes produced by homeostasis</a:t>
            </a:r>
            <a:r>
              <a:rPr lang="en-US" sz="2800" dirty="0" smtClean="0"/>
              <a:t>.</a:t>
            </a:r>
          </a:p>
          <a:p>
            <a:pPr marL="285750" indent="-285750">
              <a:buFont typeface="Arial" panose="020B0604020202020204" pitchFamily="34" charset="0"/>
              <a:buChar char="•"/>
            </a:pPr>
            <a:r>
              <a:rPr lang="en-US" sz="2800" dirty="0" smtClean="0"/>
              <a:t>Excretory organs is another name for the organs of the urinary system.</a:t>
            </a:r>
          </a:p>
          <a:p>
            <a:pPr marL="285750" indent="-285750">
              <a:buFont typeface="Arial" panose="020B0604020202020204" pitchFamily="34" charset="0"/>
              <a:buChar char="•"/>
            </a:pPr>
            <a:r>
              <a:rPr lang="en-US" sz="2800" dirty="0" smtClean="0"/>
              <a:t>The liver also filters the blood to remove waste.</a:t>
            </a:r>
            <a:endParaRPr lang="en-US" sz="2800" dirty="0"/>
          </a:p>
        </p:txBody>
      </p:sp>
      <p:pic>
        <p:nvPicPr>
          <p:cNvPr id="5" name="Picture 4" descr="Ik ben geen orgaandonor… ben ik nu een slecht mens? #orgaandonatie #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750" y="3644538"/>
            <a:ext cx="3994331" cy="2995748"/>
          </a:xfrm>
          <a:prstGeom prst="rect">
            <a:avLst/>
          </a:prstGeom>
        </p:spPr>
      </p:pic>
      <p:pic>
        <p:nvPicPr>
          <p:cNvPr id="6" name="Picture 5" descr="Cystitis usually lasts a few date and if no antibiotics is prescrib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196" y="3644538"/>
            <a:ext cx="4075999" cy="2995748"/>
          </a:xfrm>
          <a:prstGeom prst="rect">
            <a:avLst/>
          </a:prstGeom>
        </p:spPr>
      </p:pic>
    </p:spTree>
    <p:extLst>
      <p:ext uri="{BB962C8B-B14F-4D97-AF65-F5344CB8AC3E}">
        <p14:creationId xmlns:p14="http://schemas.microsoft.com/office/powerpoint/2010/main" val="33342380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9" y="535577"/>
            <a:ext cx="9209314" cy="707886"/>
          </a:xfrm>
          <a:prstGeom prst="rect">
            <a:avLst/>
          </a:prstGeom>
          <a:noFill/>
        </p:spPr>
        <p:txBody>
          <a:bodyPr wrap="square" rtlCol="0">
            <a:spAutoFit/>
          </a:bodyPr>
          <a:lstStyle/>
          <a:p>
            <a:r>
              <a:rPr lang="en-US" sz="4000" b="1" dirty="0" smtClean="0"/>
              <a:t>Excretory System Problems</a:t>
            </a:r>
            <a:endParaRPr lang="en-US" sz="4000" b="1" dirty="0"/>
          </a:p>
        </p:txBody>
      </p:sp>
      <p:sp>
        <p:nvSpPr>
          <p:cNvPr id="3" name="TextBox 2"/>
          <p:cNvSpPr txBox="1"/>
          <p:nvPr/>
        </p:nvSpPr>
        <p:spPr>
          <a:xfrm>
            <a:off x="587829" y="1371600"/>
            <a:ext cx="979714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 change in the urine’s color can suggest kidney or liver problems.</a:t>
            </a:r>
          </a:p>
          <a:p>
            <a:pPr marL="285750" indent="-285750">
              <a:buFont typeface="Arial" panose="020B0604020202020204" pitchFamily="34" charset="0"/>
              <a:buChar char="•"/>
            </a:pPr>
            <a:r>
              <a:rPr lang="en-US" sz="2400" dirty="0" smtClean="0"/>
              <a:t>A person can live with only one kidney, it will increase in size to make up for the loss of the other kidney.</a:t>
            </a:r>
          </a:p>
          <a:p>
            <a:pPr marL="285750" indent="-285750">
              <a:buFont typeface="Arial" panose="020B0604020202020204" pitchFamily="34" charset="0"/>
              <a:buChar char="•"/>
            </a:pPr>
            <a:r>
              <a:rPr lang="en-US" sz="2400" dirty="0" smtClean="0"/>
              <a:t>Dialysis is a artificial kidney machine that a person uses to filter the blood when they do not have a kidney or one that is not functioning correctly.</a:t>
            </a:r>
          </a:p>
          <a:p>
            <a:pPr marL="285750" indent="-285750">
              <a:buFont typeface="Arial" panose="020B0604020202020204" pitchFamily="34" charset="0"/>
              <a:buChar char="•"/>
            </a:pPr>
            <a:r>
              <a:rPr lang="en-US" sz="2400" dirty="0"/>
              <a:t>The liver can regenerate after either surgical removal or after chemical injury. </a:t>
            </a:r>
            <a:endParaRPr lang="en-US" sz="2400" dirty="0" smtClean="0"/>
          </a:p>
          <a:p>
            <a:pPr marL="285750" indent="-285750">
              <a:buFont typeface="Arial" panose="020B0604020202020204" pitchFamily="34" charset="0"/>
              <a:buChar char="•"/>
            </a:pPr>
            <a:r>
              <a:rPr lang="en-US" sz="2400" dirty="0" smtClean="0"/>
              <a:t>It </a:t>
            </a:r>
            <a:r>
              <a:rPr lang="en-US" sz="2400" dirty="0"/>
              <a:t>is known that as little as 25% of the original liver mass can regenerate back to its full size.</a:t>
            </a:r>
            <a:endParaRPr lang="en-US" sz="2400" dirty="0"/>
          </a:p>
        </p:txBody>
      </p:sp>
      <p:pic>
        <p:nvPicPr>
          <p:cNvPr id="4" name="Picture 3" descr="Hemodialysis Nursing Care Plan | Nurseonlineph | November 2014 N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54" y="4686320"/>
            <a:ext cx="3050138" cy="2062593"/>
          </a:xfrm>
          <a:prstGeom prst="rect">
            <a:avLst/>
          </a:prstGeom>
        </p:spPr>
      </p:pic>
      <p:pic>
        <p:nvPicPr>
          <p:cNvPr id="5" name="Picture 4" descr="Polycystic &lt;strong&gt;Kidney&lt;/strong&gt; Disease: Social Media Curation | ScienceRo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686320"/>
            <a:ext cx="3073399" cy="1962150"/>
          </a:xfrm>
          <a:prstGeom prst="rect">
            <a:avLst/>
          </a:prstGeom>
        </p:spPr>
      </p:pic>
    </p:spTree>
    <p:extLst>
      <p:ext uri="{BB962C8B-B14F-4D97-AF65-F5344CB8AC3E}">
        <p14:creationId xmlns:p14="http://schemas.microsoft.com/office/powerpoint/2010/main" val="39732896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 Mario World &lt;strong&gt;The End&lt;/strong&gt;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336549"/>
            <a:ext cx="8128001" cy="6096000"/>
          </a:xfrm>
          <a:prstGeom prst="rect">
            <a:avLst/>
          </a:prstGeom>
        </p:spPr>
      </p:pic>
    </p:spTree>
    <p:extLst>
      <p:ext uri="{BB962C8B-B14F-4D97-AF65-F5344CB8AC3E}">
        <p14:creationId xmlns:p14="http://schemas.microsoft.com/office/powerpoint/2010/main" val="156744695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76</TotalTime>
  <Words>377</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Celestial</vt:lpstr>
      <vt:lpstr>Chapter 20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Notes</dc:title>
  <dc:creator>croteach</dc:creator>
  <cp:lastModifiedBy>croteach</cp:lastModifiedBy>
  <cp:revision>7</cp:revision>
  <dcterms:created xsi:type="dcterms:W3CDTF">2017-04-24T12:54:40Z</dcterms:created>
  <dcterms:modified xsi:type="dcterms:W3CDTF">2017-04-24T14:11:03Z</dcterms:modified>
</cp:coreProperties>
</file>